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1F3"/>
    <a:srgbClr val="E4F2F8"/>
    <a:srgbClr val="C5E2EF"/>
    <a:srgbClr val="009FE3"/>
    <a:srgbClr val="0059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85830" autoAdjust="0"/>
  </p:normalViewPr>
  <p:slideViewPr>
    <p:cSldViewPr snapToGrid="0" snapToObjects="1">
      <p:cViewPr>
        <p:scale>
          <a:sx n="66" d="100"/>
          <a:sy n="66" d="100"/>
        </p:scale>
        <p:origin x="700" y="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12/1/2021</a:t>
            </a:fld>
            <a:endParaRPr lang="en-GB" dirty="0"/>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dirty="0"/>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12/1/2021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dirty="0"/>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7" descr="ENA Powerpoint Page Banner.jpg">
            <a:extLst>
              <a:ext uri="{FF2B5EF4-FFF2-40B4-BE49-F238E27FC236}">
                <a16:creationId xmlns:a16="http://schemas.microsoft.com/office/drawing/2014/main" id="{FC8A4D4D-7930-4864-AA99-629BA66BDF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Title 1"/>
          <p:cNvSpPr>
            <a:spLocks noGrp="1"/>
          </p:cNvSpPr>
          <p:nvPr>
            <p:ph type="title"/>
          </p:nvPr>
        </p:nvSpPr>
        <p:spPr>
          <a:xfrm>
            <a:off x="335360" y="188640"/>
            <a:ext cx="9505056" cy="720080"/>
          </a:xfrm>
        </p:spPr>
        <p:txBody>
          <a:bodyPr/>
          <a:lstStyle>
            <a:lvl1pPr algn="l">
              <a:defRPr lang="en-GB" sz="3200" kern="1200" dirty="0">
                <a:solidFill>
                  <a:schemeClr val="bg1"/>
                </a:solidFill>
                <a:latin typeface="Arial" charset="0"/>
                <a:ea typeface="+mn-ea"/>
                <a:cs typeface="Arial" charset="0"/>
              </a:defRPr>
            </a:lvl1pPr>
          </a:lstStyle>
          <a:p>
            <a:r>
              <a:rPr lang="en-US"/>
              <a:t>Click to edit Master title style</a:t>
            </a:r>
            <a:endParaRPr lang="en-GB" dirty="0"/>
          </a:p>
        </p:txBody>
      </p:sp>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dirty="0">
                <a:solidFill>
                  <a:schemeClr val="bg1"/>
                </a:solidFill>
              </a:rPr>
              <a:t>Energy Networks Association</a:t>
            </a:r>
          </a:p>
          <a:p>
            <a:r>
              <a:rPr lang="en-GB" sz="1000" dirty="0">
                <a:solidFill>
                  <a:schemeClr val="bg1"/>
                </a:solidFill>
              </a:rPr>
              <a:t>4 More London Riverside</a:t>
            </a:r>
          </a:p>
          <a:p>
            <a:r>
              <a:rPr lang="en-GB" sz="1000" dirty="0">
                <a:solidFill>
                  <a:schemeClr val="bg1"/>
                </a:solidFill>
              </a:rPr>
              <a:t>London SE1 2AU</a:t>
            </a:r>
          </a:p>
          <a:p>
            <a:pPr>
              <a:spcAft>
                <a:spcPts val="600"/>
              </a:spcAft>
            </a:pPr>
            <a:r>
              <a:rPr lang="en-GB" sz="1000" dirty="0">
                <a:solidFill>
                  <a:schemeClr val="bg1"/>
                </a:solidFill>
              </a:rPr>
              <a:t>t. +44 (0)20 7706 5100 </a:t>
            </a:r>
          </a:p>
          <a:p>
            <a:r>
              <a:rPr lang="en-GB" sz="1000" dirty="0">
                <a:solidFill>
                  <a:schemeClr val="bg1"/>
                </a:solidFill>
              </a:rPr>
              <a:t>    @EnergyNetworks</a:t>
            </a:r>
          </a:p>
          <a:p>
            <a:r>
              <a:rPr lang="en-GB" sz="1000" b="1" dirty="0">
                <a:solidFill>
                  <a:schemeClr val="accent3"/>
                </a:solidFill>
              </a:rPr>
              <a:t>energynetworks.org</a:t>
            </a:r>
          </a:p>
          <a:p>
            <a:endParaRPr lang="en-GB" sz="1000" dirty="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dirty="0">
                <a:solidFill>
                  <a:schemeClr val="bg1"/>
                </a:solidFill>
              </a:rPr>
              <a:t>Energy Networks Association Limited is a company registered in England &amp; Wales No. 04832301</a:t>
            </a:r>
          </a:p>
          <a:p>
            <a:r>
              <a:rPr lang="en-GB" sz="730" b="0" dirty="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dirty="0"/>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G96 Issue 2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dirty="0"/>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01 December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p:nvPr>
        </p:nvSpPr>
        <p:spPr>
          <a:xfrm>
            <a:off x="309564" y="188914"/>
            <a:ext cx="7129463" cy="719137"/>
          </a:xfrm>
        </p:spPr>
        <p:txBody>
          <a:bodyPr/>
          <a:lstStyle/>
          <a:p>
            <a:pPr eaLnBrk="1" hangingPunct="1">
              <a:defRPr/>
            </a:pPr>
            <a:r>
              <a:rPr sz="2400" dirty="0"/>
              <a:t>ENA </a:t>
            </a:r>
            <a:r>
              <a:rPr lang="en-GB" sz="2400" dirty="0"/>
              <a:t>EREC G96</a:t>
            </a:r>
            <a:r>
              <a:rPr sz="2400" dirty="0"/>
              <a:t> Issue </a:t>
            </a:r>
            <a:r>
              <a:rPr lang="en-GB" sz="2400" dirty="0"/>
              <a:t>2</a:t>
            </a:r>
            <a:r>
              <a:rPr sz="2400" dirty="0"/>
              <a:t>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492028"/>
            <a:ext cx="8137525" cy="564257"/>
          </a:xfrm>
          <a:ln/>
        </p:spPr>
        <p:txBody>
          <a:bodyPr>
            <a:spAutoFit/>
          </a:bodyPr>
          <a:lstStyle/>
          <a:p>
            <a:pPr algn="ctr">
              <a:spcBef>
                <a:spcPct val="50000"/>
              </a:spcBef>
              <a:buFont typeface="Arial" panose="020B0604020202020204" pitchFamily="34" charset="0"/>
              <a:buNone/>
            </a:pPr>
            <a:r>
              <a:rPr lang="en-GB" altLang="en-US" sz="2400" b="1" u="sng" dirty="0">
                <a:solidFill>
                  <a:srgbClr val="1F538D"/>
                </a:solidFill>
                <a:cs typeface="Arial" panose="020B0604020202020204" pitchFamily="34" charset="0"/>
              </a:rPr>
              <a:t>Use of mechanical harvesters in vegetation management</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309564" y="2287920"/>
            <a:ext cx="11438731" cy="64633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To give guidance to Network Operators when mechanised tree felling operations are carried out within the Red Zone of live overhead power lines</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3" y="3417548"/>
            <a:ext cx="6191597" cy="2446824"/>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0" lvl="1" indent="0">
              <a:spcBef>
                <a:spcPct val="0"/>
              </a:spcBef>
              <a:spcAft>
                <a:spcPts val="600"/>
              </a:spcAft>
              <a:buFont typeface="Arial" panose="020B0604020202020204" pitchFamily="34" charset="0"/>
              <a:buNone/>
              <a:defRPr/>
            </a:pPr>
            <a:r>
              <a:rPr lang="en-GB" altLang="en-US" sz="1400" dirty="0">
                <a:solidFill>
                  <a:srgbClr val="1F538D"/>
                </a:solidFill>
              </a:rPr>
              <a:t>To provide guidance on work using mechanical harvesting methods within the Red Zone of live overhead power lines that is either instigated by the Network Operator (for enhanced network security for example) or by a Third Party (usually commercial harvesting). In either case these recommendations shall only be used where the work is managed by the Network Operator. In this respect the Network Operator will assume the role of Forestry Work Manager as defined in the FISA booklet, Guidance and Managing Health and Safety in Forestry [N7]. The Network Operator then accepts responsibility for the tasks discussed in the document in respect of the work. </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6885348" y="3429000"/>
            <a:ext cx="4722320" cy="982257"/>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a:t>
            </a:r>
            <a:r>
              <a:rPr lang="en-GB" altLang="en-US" sz="1400" baseline="30000" dirty="0">
                <a:solidFill>
                  <a:srgbClr val="1F538D"/>
                </a:solidFill>
              </a:rPr>
              <a:t>st</a:t>
            </a:r>
            <a:r>
              <a:rPr lang="en-GB" altLang="en-US" sz="1400" dirty="0">
                <a:solidFill>
                  <a:srgbClr val="1F538D"/>
                </a:solidFill>
              </a:rPr>
              <a:t> issued: 2014</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2021: Medium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309564" y="1924230"/>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PURPOSE</a:t>
            </a:r>
            <a:endParaRPr lang="en-GB" altLang="en-US" sz="1800" b="1" dirty="0">
              <a:solidFill>
                <a:srgbClr val="1F538D"/>
              </a:solidFill>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p:nvPr>
        </p:nvSpPr>
        <p:spPr>
          <a:xfrm>
            <a:off x="367505" y="188914"/>
            <a:ext cx="7129463" cy="719137"/>
          </a:xfrm>
        </p:spPr>
        <p:txBody>
          <a:bodyPr/>
          <a:lstStyle/>
          <a:p>
            <a:pPr eaLnBrk="1" hangingPunct="1">
              <a:defRPr/>
            </a:pPr>
            <a:r>
              <a:rPr lang="en-US" sz="2400" dirty="0"/>
              <a:t>ENA TS 12-2 Issue 2 2021</a:t>
            </a:r>
            <a:br>
              <a:rPr lang="en-US" sz="2400" dirty="0"/>
            </a:br>
            <a:r>
              <a:rPr lang="en-US" sz="2400" dirty="0"/>
              <a:t>Revision Summary</a:t>
            </a:r>
            <a:endParaRPr sz="2400" dirty="0"/>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5" y="1328737"/>
            <a:ext cx="7709696"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Reformatting of the document to conform to the latest ENA template</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The prior guidance on safe methods of work that there be no possibility of a machine being positioned such that it could breach the Vicinity Zone amended to allow such positioning in exceptional circumstances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Guidance added on appropriate control measures to be put in place in such circumstances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Prior guidance that any operations requiring the machine to be positioned where it could breach the Vicinity Zone can only be done under the supervision of an SAP amended to allow this to be done alternatively by an appropriate Manager approved by the Network Operator</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212668" y="2767280"/>
            <a:ext cx="3479799" cy="107721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Amendments to the guidance for operations that may require the machine to be positioned where it could breach the Vicinity Zone </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169011" y="1791762"/>
            <a:ext cx="3479798" cy="369887"/>
          </a:xfrm>
          <a:prstGeom prst="rect">
            <a:avLst/>
          </a:prstGeom>
          <a:solidFill>
            <a:srgbClr val="FFC000"/>
          </a:solidFill>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Medium</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169012" y="2397392"/>
            <a:ext cx="157195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212668" y="1418701"/>
            <a:ext cx="254014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p:nvPr>
        </p:nvSpPr>
        <p:spPr>
          <a:xfrm>
            <a:off x="334962" y="188914"/>
            <a:ext cx="7129463" cy="719137"/>
          </a:xfrm>
        </p:spPr>
        <p:txBody>
          <a:bodyPr/>
          <a:lstStyle/>
          <a:p>
            <a:pPr eaLnBrk="1" hangingPunct="1">
              <a:defRPr/>
            </a:pPr>
            <a:r>
              <a:rPr lang="en-US" sz="2400" dirty="0"/>
              <a:t>ENA EREC G96 Issue 2 2021</a:t>
            </a:r>
            <a:br>
              <a:rPr lang="en-US" sz="2400" dirty="0"/>
            </a:br>
            <a:r>
              <a:rPr lang="en-US" sz="2400" dirty="0"/>
              <a:t>Revision Summary</a:t>
            </a:r>
            <a:endParaRPr sz="2400" dirty="0"/>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Network Operator staff, and third parties authorised by a Network Operator who are involved in activities relating to mechanised tree felling operations carried out within the Red Zone of live overhead power lines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Relevant staff should be advised of the amendments to the to the guidance for operations that may require the machine to be positioned where it could breach the Vicinity Zone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p:nvPr>
        </p:nvSpPr>
        <p:spPr>
          <a:xfrm>
            <a:off x="348798" y="188914"/>
            <a:ext cx="7129463" cy="719137"/>
          </a:xfrm>
        </p:spPr>
        <p:txBody>
          <a:bodyPr/>
          <a:lstStyle/>
          <a:p>
            <a:pPr>
              <a:defRPr/>
            </a:pPr>
            <a:r>
              <a:rPr lang="en-US" sz="2400" dirty="0"/>
              <a:t>ENA EREC G96 Issue 2 2021</a:t>
            </a:r>
            <a:br>
              <a:rPr lang="en-US" sz="2400" dirty="0"/>
            </a:br>
            <a:r>
              <a:rPr lang="en-US"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1081206998"/>
              </p:ext>
            </p:extLst>
          </p:nvPr>
        </p:nvGraphicFramePr>
        <p:xfrm>
          <a:off x="3138489" y="1916114"/>
          <a:ext cx="6517140" cy="4061298"/>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374699">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Medium</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FFC000"/>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Taking advantage of the amendments to the guidance for operations that may require the machine to be positioned where it could breach the Vicinity Zone has implications for safety and need careful management</a:t>
                      </a:r>
                    </a:p>
                  </a:txBody>
                  <a:tcPr marL="60436" marR="60436" marT="0" marB="0">
                    <a:solidFill>
                      <a:srgbClr val="CDE1F3"/>
                    </a:solidFill>
                  </a:tcPr>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E4F2F8"/>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solidFill>
                      <a:srgbClr val="E4F2F8"/>
                    </a:solidFill>
                  </a:tcPr>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rPr>
                        <a:t>Positioning a machine in the Vicinity Zone may improve speed of felling operations and reduce costs</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3"/>
                  </a:ext>
                </a:extLst>
              </a:tr>
              <a:tr h="692065">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CDE1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impact</a:t>
                      </a: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CDE1F3"/>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solidFill>
                      <a:srgbClr val="CDE1F3"/>
                    </a:solidFill>
                  </a:tcPr>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305256" y="1268414"/>
            <a:ext cx="1003889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lvl="1">
              <a:lnSpc>
                <a:spcPct val="150000"/>
              </a:lnSpc>
              <a:spcBef>
                <a:spcPct val="0"/>
              </a:spcBef>
              <a:buFont typeface="Symbol" panose="05050102010706020507" pitchFamily="18" charset="2"/>
              <a:buChar char=""/>
            </a:pPr>
            <a:r>
              <a:rPr lang="en-GB" altLang="en-US" sz="1800" dirty="0">
                <a:solidFill>
                  <a:srgbClr val="1F538D"/>
                </a:solidFill>
              </a:rPr>
              <a:t>ENA EREC G96 Issue 2 2021 is a medium revision of Issue 1</a:t>
            </a:r>
          </a:p>
          <a:p>
            <a:pPr lvl="1">
              <a:spcBef>
                <a:spcPct val="0"/>
              </a:spcBef>
              <a:buFont typeface="Symbol" panose="05050102010706020507" pitchFamily="18" charset="2"/>
              <a:buChar char=""/>
            </a:pPr>
            <a:r>
              <a:rPr lang="en-GB" altLang="en-US" sz="1800" dirty="0">
                <a:solidFill>
                  <a:srgbClr val="1F538D"/>
                </a:solidFill>
              </a:rPr>
              <a:t>Prior guidance on safe methods of work that there be no possibility of a machine being positioned such that it could breach the Vicinity Zone amended to allow such positioning in exceptional circumstances</a:t>
            </a:r>
          </a:p>
          <a:p>
            <a:pPr lvl="1">
              <a:spcBef>
                <a:spcPct val="0"/>
              </a:spcBef>
              <a:buFont typeface="Symbol" panose="05050102010706020507" pitchFamily="18" charset="2"/>
              <a:buChar char=""/>
            </a:pPr>
            <a:r>
              <a:rPr lang="en-GB" altLang="en-US" sz="1800" dirty="0">
                <a:solidFill>
                  <a:srgbClr val="1F538D"/>
                </a:solidFill>
              </a:rPr>
              <a:t>The requirement that any operations requiring the machine to be positioned where it could breach the Vicinity Zone can only be done under the supervision of an SAP amended to allow this to be done alternatively by an appropriate Manager approved by the Network Operator. </a:t>
            </a:r>
          </a:p>
          <a:p>
            <a:pPr lvl="1">
              <a:spcBef>
                <a:spcPts val="600"/>
              </a:spcBef>
              <a:buFont typeface="Symbol" panose="05050102010706020507" pitchFamily="18" charset="2"/>
              <a:buChar char=""/>
            </a:pPr>
            <a:r>
              <a:rPr lang="en-GB" altLang="en-US" sz="1800" dirty="0">
                <a:solidFill>
                  <a:srgbClr val="1F538D"/>
                </a:solidFill>
              </a:rPr>
              <a:t>Relevant staff should be made aware of the amendments</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p:nvPr>
        </p:nvSpPr>
        <p:spPr>
          <a:xfrm>
            <a:off x="305255" y="188914"/>
            <a:ext cx="7129463" cy="719137"/>
          </a:xfrm>
        </p:spPr>
        <p:txBody>
          <a:bodyPr/>
          <a:lstStyle/>
          <a:p>
            <a:pPr eaLnBrk="1" hangingPunct="1">
              <a:defRPr/>
            </a:pPr>
            <a:r>
              <a:rPr lang="en-US" sz="2400" dirty="0"/>
              <a:t>ENA EREC G96 Issue 2 2021</a:t>
            </a:r>
            <a:br>
              <a:rPr lang="en-US" sz="2400" dirty="0"/>
            </a:br>
            <a:r>
              <a:rPr lang="en-US" sz="2400" dirty="0"/>
              <a:t>Revision Summary</a:t>
            </a:r>
            <a:endParaRPr sz="2400" dirty="0"/>
          </a:p>
        </p:txBody>
      </p:sp>
      <p:sp>
        <p:nvSpPr>
          <p:cNvPr id="8" name="Rectangle 7">
            <a:extLst>
              <a:ext uri="{FF2B5EF4-FFF2-40B4-BE49-F238E27FC236}">
                <a16:creationId xmlns:a16="http://schemas.microsoft.com/office/drawing/2014/main" id="{24B462C5-A605-426F-9F2C-1C198511F91A}"/>
              </a:ext>
            </a:extLst>
          </p:cNvPr>
          <p:cNvSpPr/>
          <p:nvPr/>
        </p:nvSpPr>
        <p:spPr>
          <a:xfrm>
            <a:off x="2351584" y="5450771"/>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dirty="0"/>
              <a:t>© ENA 2021</a:t>
            </a:r>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AD3A548-A1E0-44F6-86C2-A5326A328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282</TotalTime>
  <Words>635</Words>
  <Application>Microsoft Office PowerPoint</Application>
  <PresentationFormat>Widescreen</PresentationFormat>
  <Paragraphs>63</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System Font Regular</vt:lpstr>
      <vt:lpstr>Office Theme</vt:lpstr>
      <vt:lpstr>Energy Networks Association</vt:lpstr>
      <vt:lpstr>ENA EREC G96 Issue 2 2021 Revision Summary</vt:lpstr>
      <vt:lpstr>ENA TS 12-2 Issue 2 2021 Revision Summary</vt:lpstr>
      <vt:lpstr>ENA EREC G96 Issue 2 2021 Revision Summary</vt:lpstr>
      <vt:lpstr>ENA EREC G96 Issue 2 2021 Revision Summary</vt:lpstr>
      <vt:lpstr>ENA EREC G96 Issue 2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John Brailsford</cp:lastModifiedBy>
  <cp:revision>9</cp:revision>
  <dcterms:created xsi:type="dcterms:W3CDTF">2021-02-25T16:00:29Z</dcterms:created>
  <dcterms:modified xsi:type="dcterms:W3CDTF">2021-12-01T15:52:25Z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